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59" r:id="rId5"/>
    <p:sldId id="262" r:id="rId6"/>
    <p:sldId id="267" r:id="rId7"/>
    <p:sldId id="263" r:id="rId8"/>
    <p:sldId id="268" r:id="rId9"/>
    <p:sldId id="269" r:id="rId10"/>
    <p:sldId id="270" r:id="rId11"/>
    <p:sldId id="265" r:id="rId12"/>
    <p:sldId id="271" r:id="rId13"/>
    <p:sldId id="282" r:id="rId14"/>
    <p:sldId id="28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6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90EAB-1547-48F5-B5DC-B4364C4013DE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2400-4083-4C4A-8AB5-5F946457C8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2400-4083-4C4A-8AB5-5F946457C83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>
                  <a:noFill/>
                </a:ln>
                <a:solidFill>
                  <a:srgbClr val="FF9900"/>
                </a:solidFill>
                <a:effectLst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2D57-B305-4B59-B65F-0AC5EA5AE82C}" type="datetimeFigureOut">
              <a:rPr lang="ko-KR" altLang="en-US" smtClean="0"/>
              <a:pPr/>
              <a:t>2012-04-14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E221-BD82-4A0A-B440-0E1D42E557A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013576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b="1" kern="1200" cap="none" spc="-150" baseline="0">
          <a:ln w="18415" cmpd="sng">
            <a:noFill/>
            <a:prstDash val="solid"/>
          </a:ln>
          <a:solidFill>
            <a:srgbClr val="FF990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800" kern="1200" spc="-15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400" kern="1200" spc="-15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 spc="-15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 spc="-15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 spc="-15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mercury-a-burning-issue-grab-300x2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8698" y="1947046"/>
            <a:ext cx="7121894" cy="5341419"/>
          </a:xfrm>
          <a:prstGeom prst="rect">
            <a:avLst/>
          </a:prstGeom>
        </p:spPr>
      </p:pic>
      <p:pic>
        <p:nvPicPr>
          <p:cNvPr id="4" name="그림 3" descr="2011_Mali_mercurygo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9580" y="2348880"/>
            <a:ext cx="7572349" cy="5040560"/>
          </a:xfrm>
          <a:prstGeom prst="rect">
            <a:avLst/>
          </a:prstGeom>
        </p:spPr>
      </p:pic>
      <p:pic>
        <p:nvPicPr>
          <p:cNvPr id="5" name="그림 4" descr="extracting_gold_using_mercu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781915"/>
            <a:ext cx="4149573" cy="646350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4500"/>
              </a:lnSpc>
            </a:pPr>
            <a:r>
              <a:rPr lang="en-US" altLang="ko-KR" sz="5400" dirty="0" smtClean="0">
                <a:effectLst/>
              </a:rPr>
              <a:t>Mercury free</a:t>
            </a:r>
            <a:br>
              <a:rPr lang="en-US" altLang="ko-KR" sz="5400" dirty="0" smtClean="0">
                <a:effectLst/>
              </a:rPr>
            </a:br>
            <a:r>
              <a:rPr lang="en-US" altLang="ko-KR" sz="5400" dirty="0" smtClean="0">
                <a:effectLst/>
              </a:rPr>
              <a:t>mining</a:t>
            </a:r>
            <a:endParaRPr lang="ko-KR" altLang="en-US" sz="5400" dirty="0">
              <a:effectLst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400800" cy="888504"/>
          </a:xfrm>
        </p:spPr>
        <p:txBody>
          <a:bodyPr/>
          <a:lstStyle/>
          <a:p>
            <a:pPr algn="l"/>
            <a:r>
              <a:rPr lang="ko-KR" altLang="en-US" b="1" dirty="0" smtClean="0"/>
              <a:t>적정기술아카데미</a:t>
            </a:r>
            <a:r>
              <a:rPr lang="ko-KR" altLang="en-US" dirty="0" smtClean="0"/>
              <a:t> </a:t>
            </a:r>
            <a:r>
              <a:rPr lang="en-US" altLang="ko-KR" sz="4400" b="1" dirty="0" smtClean="0"/>
              <a:t>3</a:t>
            </a:r>
            <a:r>
              <a:rPr lang="ko-KR" altLang="en-US" b="1" dirty="0" smtClean="0"/>
              <a:t>조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000996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9900"/>
                </a:solidFill>
                <a:latin typeface="+mj-ea"/>
                <a:ea typeface="+mj-ea"/>
              </a:rPr>
              <a:t>노성일</a:t>
            </a:r>
            <a:endParaRPr lang="en-US" altLang="ko-KR" sz="2400" dirty="0" smtClean="0">
              <a:solidFill>
                <a:srgbClr val="FF9900"/>
              </a:solidFill>
              <a:latin typeface="+mj-ea"/>
              <a:ea typeface="+mj-ea"/>
            </a:endParaRPr>
          </a:p>
          <a:p>
            <a:r>
              <a:rPr lang="ko-KR" altLang="en-US" sz="2400" dirty="0" smtClean="0">
                <a:solidFill>
                  <a:srgbClr val="FF9900"/>
                </a:solidFill>
                <a:latin typeface="+mj-ea"/>
                <a:ea typeface="+mj-ea"/>
              </a:rPr>
              <a:t>안나현</a:t>
            </a:r>
            <a:endParaRPr lang="en-US" altLang="ko-KR" sz="2400" dirty="0" smtClean="0">
              <a:solidFill>
                <a:srgbClr val="FF9900"/>
              </a:solidFill>
              <a:latin typeface="+mj-ea"/>
              <a:ea typeface="+mj-ea"/>
            </a:endParaRPr>
          </a:p>
          <a:p>
            <a:r>
              <a:rPr lang="ko-KR" altLang="en-US" sz="2400" dirty="0" smtClean="0">
                <a:solidFill>
                  <a:srgbClr val="FF9900"/>
                </a:solidFill>
                <a:latin typeface="+mj-ea"/>
                <a:ea typeface="+mj-ea"/>
              </a:rPr>
              <a:t>이선주</a:t>
            </a:r>
            <a:endParaRPr lang="en-US" altLang="ko-KR" sz="2400" dirty="0" smtClean="0">
              <a:solidFill>
                <a:srgbClr val="FF9900"/>
              </a:solidFill>
              <a:latin typeface="+mj-ea"/>
              <a:ea typeface="+mj-ea"/>
            </a:endParaRPr>
          </a:p>
          <a:p>
            <a:r>
              <a:rPr lang="ko-KR" altLang="en-US" sz="2400" dirty="0" smtClean="0">
                <a:solidFill>
                  <a:srgbClr val="FF9900"/>
                </a:solidFill>
                <a:latin typeface="+mj-ea"/>
                <a:ea typeface="+mj-ea"/>
              </a:rPr>
              <a:t>임정윤</a:t>
            </a:r>
            <a:endParaRPr lang="en-US" altLang="ko-KR" sz="2400" dirty="0" smtClean="0">
              <a:solidFill>
                <a:srgbClr val="FF9900"/>
              </a:solidFill>
              <a:latin typeface="+mj-ea"/>
              <a:ea typeface="+mj-ea"/>
            </a:endParaRPr>
          </a:p>
          <a:p>
            <a:r>
              <a:rPr lang="ko-KR" altLang="en-US" sz="2400" dirty="0" smtClean="0">
                <a:solidFill>
                  <a:srgbClr val="FF9900"/>
                </a:solidFill>
                <a:latin typeface="+mj-ea"/>
                <a:ea typeface="+mj-ea"/>
              </a:rPr>
              <a:t>정태현</a:t>
            </a:r>
            <a:endParaRPr lang="en-US" altLang="ko-KR" sz="2400" dirty="0" smtClean="0">
              <a:solidFill>
                <a:srgbClr val="FF9900"/>
              </a:solidFill>
              <a:latin typeface="+mj-ea"/>
              <a:ea typeface="+mj-ea"/>
            </a:endParaRPr>
          </a:p>
          <a:p>
            <a:r>
              <a:rPr lang="ko-KR" altLang="en-US" sz="2400" dirty="0" smtClean="0">
                <a:solidFill>
                  <a:srgbClr val="FF9900"/>
                </a:solidFill>
                <a:latin typeface="+mj-ea"/>
                <a:ea typeface="+mj-ea"/>
              </a:rPr>
              <a:t>한재윤</a:t>
            </a:r>
            <a:endParaRPr lang="ko-KR" altLang="en-US" sz="2400" dirty="0">
              <a:solidFill>
                <a:srgbClr val="FF99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3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기존의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600201"/>
            <a:ext cx="1944216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판 수은 포집기</a:t>
            </a:r>
            <a:endParaRPr lang="en-US" altLang="ko-KR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11560" y="2420888"/>
            <a:ext cx="19442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레톨트</a:t>
            </a:r>
            <a:r>
              <a:rPr kumimoji="0" lang="ko-KR" altLang="en-US" sz="2000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형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11560" y="3202124"/>
            <a:ext cx="19442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박스 </a:t>
            </a:r>
            <a:r>
              <a:rPr kumimoji="0" lang="ko-KR" altLang="en-US" sz="2000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형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11560" y="3983359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spc="-150" dirty="0" smtClean="0">
                <a:solidFill>
                  <a:srgbClr val="0070C0"/>
                </a:solidFill>
              </a:rPr>
              <a:t>ISMS –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b="1" spc="-150" dirty="0" smtClean="0">
                <a:solidFill>
                  <a:srgbClr val="0070C0"/>
                </a:solidFill>
              </a:rPr>
              <a:t>토양 내 수은 </a:t>
            </a:r>
            <a:r>
              <a:rPr lang="ko-KR" altLang="en-US" sz="2000" b="1" spc="-150" dirty="0" err="1" smtClean="0">
                <a:solidFill>
                  <a:srgbClr val="0070C0"/>
                </a:solidFill>
              </a:rPr>
              <a:t>채집기</a:t>
            </a:r>
            <a:r>
              <a:rPr lang="en-US" altLang="ko-KR" sz="2000" b="1" spc="-150" dirty="0" smtClean="0">
                <a:solidFill>
                  <a:srgbClr val="0070C0"/>
                </a:solidFill>
              </a:rPr>
              <a:t> </a:t>
            </a:r>
            <a:endParaRPr kumimoji="0" lang="en-US" altLang="ko-KR" sz="1800" b="1" i="0" u="none" strike="noStrike" kern="1200" cap="none" spc="-1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91" y="260648"/>
            <a:ext cx="4320480" cy="310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591" y="3356992"/>
            <a:ext cx="4330849" cy="327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5976664"/>
          </a:xfrm>
        </p:spPr>
        <p:txBody>
          <a:bodyPr/>
          <a:lstStyle/>
          <a:p>
            <a:pPr algn="ctr"/>
            <a:r>
              <a:rPr lang="ko-KR" altLang="en-US" dirty="0" smtClean="0"/>
              <a:t>우리가 할 일은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2952328" cy="864096"/>
          </a:xfrm>
        </p:spPr>
        <p:txBody>
          <a:bodyPr/>
          <a:lstStyle/>
          <a:p>
            <a:r>
              <a:rPr lang="ko-KR" altLang="en-US" dirty="0" smtClean="0"/>
              <a:t>중간발표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863477"/>
            <a:ext cx="3970784" cy="27977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외국 사례의 기계를 단순화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/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저렴화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endParaRPr lang="en-US" altLang="ko-KR" sz="2000" b="1" dirty="0" smtClean="0"/>
          </a:p>
          <a:p>
            <a:pPr>
              <a:buNone/>
            </a:pPr>
            <a:r>
              <a:rPr lang="ko-KR" altLang="en-US" sz="2400" b="1" dirty="0" err="1" smtClean="0">
                <a:solidFill>
                  <a:srgbClr val="0070C0"/>
                </a:solidFill>
              </a:rPr>
              <a:t>모링가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오일 이용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US" altLang="ko-KR" sz="2000" dirty="0" smtClean="0"/>
              <a:t>  - </a:t>
            </a:r>
            <a:r>
              <a:rPr lang="ko-KR" altLang="en-US" sz="2000" dirty="0" smtClean="0"/>
              <a:t>아프리카 현지에서 잘 발견되는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err="1" smtClean="0"/>
              <a:t>모링가</a:t>
            </a:r>
            <a:r>
              <a:rPr lang="ko-KR" altLang="en-US" sz="2000" dirty="0" smtClean="0"/>
              <a:t> 나무 </a:t>
            </a:r>
            <a:r>
              <a:rPr lang="ko-KR" altLang="en-US" sz="2000" dirty="0" err="1" smtClean="0"/>
              <a:t>씨유는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70%</a:t>
            </a:r>
            <a:r>
              <a:rPr lang="ko-KR" altLang="en-US" sz="2000" dirty="0" smtClean="0"/>
              <a:t>가 요오드성분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-&gt; </a:t>
            </a:r>
            <a:r>
              <a:rPr lang="ko-KR" altLang="en-US" sz="2000" dirty="0" smtClean="0"/>
              <a:t>요오드가 수은과 쉽게 화합하는 성질을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 이용해 수은제거장치의 가격을 낮출 수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/>
              <a:t>있을까</a:t>
            </a:r>
            <a:r>
              <a:rPr lang="en-US" altLang="ko-KR" sz="2000" dirty="0" smtClean="0"/>
              <a:t>?</a:t>
            </a:r>
          </a:p>
          <a:p>
            <a:pPr>
              <a:buNone/>
            </a:pPr>
            <a:r>
              <a:rPr lang="en-US" altLang="ko-KR" sz="2000" dirty="0" smtClean="0"/>
              <a:t>      </a:t>
            </a:r>
            <a:endParaRPr lang="ko-KR" altLang="en-US" sz="20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004048" y="1412776"/>
            <a:ext cx="3024336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150" dirty="0" smtClean="0">
                <a:ln w="18415" cmpd="sng">
                  <a:noFill/>
                  <a:prstDash val="solid"/>
                </a:ln>
                <a:solidFill>
                  <a:srgbClr val="FF9900"/>
                </a:solidFill>
                <a:effectLst/>
                <a:latin typeface="+mj-lt"/>
                <a:ea typeface="+mj-ea"/>
                <a:cs typeface="+mj-cs"/>
              </a:rPr>
              <a:t>최종</a:t>
            </a:r>
            <a:r>
              <a:rPr kumimoji="0" lang="ko-KR" altLang="en-US" sz="3600" b="1" i="0" u="none" strike="noStrike" kern="1200" cap="none" spc="-150" normalizeH="0" baseline="0" noProof="0" dirty="0" smtClean="0">
                <a:ln w="18415" cmpd="sng">
                  <a:noFill/>
                  <a:prstDash val="solid"/>
                </a:ln>
                <a:solidFill>
                  <a:srgbClr val="FF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발표</a:t>
            </a:r>
            <a:endParaRPr kumimoji="0" lang="ko-KR" altLang="en-US" sz="3600" b="1" i="0" u="none" strike="noStrike" kern="1200" cap="none" spc="-150" normalizeH="0" baseline="0" noProof="0" dirty="0">
              <a:ln w="18415" cmpd="sng">
                <a:noFill/>
                <a:prstDash val="solid"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5004048" y="2863477"/>
            <a:ext cx="3888432" cy="279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b="1" spc="-150" dirty="0" smtClean="0">
                <a:solidFill>
                  <a:srgbClr val="0070C0"/>
                </a:solidFill>
              </a:rPr>
              <a:t>새로운 기계 고안</a:t>
            </a:r>
            <a:endParaRPr kumimoji="0" lang="en-US" altLang="ko-KR" sz="2000" b="1" i="0" u="none" strike="noStrike" kern="1200" cap="none" spc="-1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b="1" i="0" u="none" strike="noStrike" kern="1200" cap="none" spc="-1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모링가</a:t>
            </a:r>
            <a:r>
              <a:rPr kumimoji="0" lang="ko-KR" altLang="en-US" sz="2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오일</a:t>
            </a:r>
            <a:r>
              <a:rPr kumimoji="0" lang="ko-KR" altLang="en-US" sz="2000" b="1" i="0" u="none" strike="noStrike" kern="1200" cap="none" spc="-1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2000" b="1" i="0" u="none" strike="noStrike" kern="1200" cap="none" spc="-15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altLang="ko-KR" sz="1600" b="1" spc="-15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</a:rPr>
              <a:t>- </a:t>
            </a:r>
            <a:r>
              <a:rPr lang="ko-KR" altLang="en-US" sz="1600" dirty="0" smtClean="0">
                <a:solidFill>
                  <a:srgbClr val="C00000"/>
                </a:solidFill>
              </a:rPr>
              <a:t>가격이 비싸고 현지분포가 불규칙적</a:t>
            </a:r>
            <a:endParaRPr lang="en-US" altLang="ko-KR" sz="1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kumimoji="0" lang="en-US" altLang="ko-KR" sz="1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 </a:t>
            </a:r>
            <a:r>
              <a:rPr kumimoji="0" lang="ko-KR" altLang="en-US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사용하지 않기</a:t>
            </a:r>
            <a:r>
              <a:rPr kumimoji="0" lang="en-US" altLang="ko-KR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altLang="ko-KR" sz="1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843808" y="1844824"/>
            <a:ext cx="1944216" cy="0"/>
          </a:xfrm>
          <a:prstGeom prst="straightConnector1">
            <a:avLst/>
          </a:prstGeom>
          <a:ln w="762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5976664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PROTOTYPE</a:t>
            </a:r>
            <a:r>
              <a:rPr lang="en-US" altLang="ko-KR" dirty="0" smtClean="0">
                <a:solidFill>
                  <a:srgbClr val="C00000"/>
                </a:solidFill>
              </a:rPr>
              <a:t/>
            </a:r>
            <a:br>
              <a:rPr lang="en-US" altLang="ko-KR" dirty="0" smtClean="0">
                <a:solidFill>
                  <a:srgbClr val="C00000"/>
                </a:solidFill>
              </a:rPr>
            </a:br>
            <a:r>
              <a:rPr lang="en-US" altLang="ko-KR" sz="2400" dirty="0" smtClean="0"/>
              <a:t>- </a:t>
            </a:r>
            <a:r>
              <a:rPr lang="ko-KR" altLang="en-US" sz="2400" dirty="0" smtClean="0"/>
              <a:t>물을 이용한 냉각 수은 채집장치</a:t>
            </a:r>
            <a:endParaRPr lang="ko-KR" alt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prototy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59" y="54578"/>
            <a:ext cx="4320482" cy="65427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5976664"/>
          </a:xfrm>
        </p:spPr>
        <p:txBody>
          <a:bodyPr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MERCURY CONE</a:t>
            </a:r>
            <a:br>
              <a:rPr lang="en-US" altLang="ko-KR" dirty="0" smtClean="0">
                <a:solidFill>
                  <a:srgbClr val="C00000"/>
                </a:solidFill>
              </a:rPr>
            </a:br>
            <a:r>
              <a:rPr lang="en-US" altLang="ko-KR" sz="2400" dirty="0" smtClean="0"/>
              <a:t>- </a:t>
            </a:r>
            <a:r>
              <a:rPr lang="ko-KR" altLang="en-US" sz="2400" dirty="0" smtClean="0"/>
              <a:t>수은의 끓는점을 이용한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냉각 채집장치</a:t>
            </a:r>
            <a:endParaRPr lang="ko-KR" alt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mode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24744"/>
            <a:ext cx="5135890" cy="4632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8899" y="2093947"/>
            <a:ext cx="617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9900"/>
                </a:solidFill>
              </a:rPr>
              <a:t>A</a:t>
            </a:r>
            <a:endParaRPr lang="ko-KR" altLang="en-US" sz="4800" b="1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936" y="3606115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9900"/>
                </a:solidFill>
              </a:rPr>
              <a:t>B</a:t>
            </a:r>
            <a:endParaRPr lang="ko-KR" altLang="en-US" sz="4800" b="1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936" y="4509120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FF9900"/>
                </a:solidFill>
              </a:rPr>
              <a:t>C</a:t>
            </a:r>
            <a:endParaRPr lang="ko-KR" altLang="en-US" sz="4800" b="1" dirty="0">
              <a:solidFill>
                <a:srgbClr val="FF9900"/>
              </a:solidFill>
            </a:endParaRPr>
          </a:p>
        </p:txBody>
      </p:sp>
      <p:cxnSp>
        <p:nvCxnSpPr>
          <p:cNvPr id="10" name="직선 연결선 9"/>
          <p:cNvCxnSpPr>
            <a:endCxn id="6" idx="1"/>
          </p:cNvCxnSpPr>
          <p:nvPr/>
        </p:nvCxnSpPr>
        <p:spPr>
          <a:xfrm>
            <a:off x="5652120" y="2492896"/>
            <a:ext cx="1686779" cy="1655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092280" y="4005064"/>
            <a:ext cx="288032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6444208" y="4885710"/>
            <a:ext cx="894691" cy="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model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0" y="-603448"/>
            <a:ext cx="4320482" cy="76200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model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586" y="764704"/>
            <a:ext cx="7080814" cy="5328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336" y="35730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B050"/>
                </a:solidFill>
              </a:rPr>
              <a:t>황</a:t>
            </a:r>
            <a:endParaRPr lang="ko-KR" altLang="en-US" sz="2800" b="1" dirty="0">
              <a:solidFill>
                <a:srgbClr val="00B050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7452320" y="4149080"/>
            <a:ext cx="360040" cy="136815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mercu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348880"/>
            <a:ext cx="360040" cy="3067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647E-6 L -0.22431 0.42887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mode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-675456"/>
            <a:ext cx="4176464" cy="773958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브레인 </a:t>
            </a:r>
            <a:r>
              <a:rPr lang="ko-KR" altLang="en-US" dirty="0" err="1" smtClean="0"/>
              <a:t>스토밍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755576" y="3212976"/>
            <a:ext cx="1440160" cy="1440160"/>
            <a:chOff x="899592" y="1988840"/>
            <a:chExt cx="1440160" cy="1440160"/>
          </a:xfrm>
        </p:grpSpPr>
        <p:sp>
          <p:nvSpPr>
            <p:cNvPr id="4" name="타원 3"/>
            <p:cNvSpPr/>
            <p:nvPr/>
          </p:nvSpPr>
          <p:spPr>
            <a:xfrm>
              <a:off x="899592" y="1988840"/>
              <a:ext cx="1440160" cy="14401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3608" y="2276872"/>
              <a:ext cx="1107996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300" dirty="0" err="1" smtClean="0">
                  <a:solidFill>
                    <a:schemeClr val="bg1"/>
                  </a:solidFill>
                  <a:latin typeface="+mj-ea"/>
                  <a:ea typeface="+mj-ea"/>
                </a:rPr>
                <a:t>몽</a:t>
              </a:r>
              <a:r>
                <a:rPr lang="ko-KR" altLang="en-US" sz="2000" b="1" spc="-300" dirty="0" smtClean="0">
                  <a:solidFill>
                    <a:schemeClr val="bg1"/>
                  </a:solidFill>
                  <a:latin typeface="+mj-ea"/>
                  <a:ea typeface="+mj-ea"/>
                </a:rPr>
                <a:t>  골</a:t>
              </a:r>
              <a:endParaRPr lang="en-US" altLang="ko-KR" sz="2000" b="1" spc="-3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000" b="1" spc="-300" dirty="0" smtClean="0">
                  <a:solidFill>
                    <a:schemeClr val="bg1"/>
                  </a:solidFill>
                  <a:latin typeface="+mj-ea"/>
                  <a:ea typeface="+mj-ea"/>
                </a:rPr>
                <a:t>펠트 가공</a:t>
              </a:r>
              <a:endParaRPr lang="ko-KR" altLang="en-US" sz="2000" b="1" spc="-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483768" y="3212976"/>
            <a:ext cx="1440160" cy="1440160"/>
            <a:chOff x="899592" y="1988840"/>
            <a:chExt cx="1440160" cy="1440160"/>
          </a:xfrm>
        </p:grpSpPr>
        <p:sp>
          <p:nvSpPr>
            <p:cNvPr id="8" name="타원 7"/>
            <p:cNvSpPr/>
            <p:nvPr/>
          </p:nvSpPr>
          <p:spPr>
            <a:xfrm>
              <a:off x="899592" y="1988840"/>
              <a:ext cx="1440160" cy="14401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20554" y="2276872"/>
              <a:ext cx="954108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빗물</a:t>
              </a:r>
              <a:endParaRPr lang="en-US" altLang="ko-KR" sz="20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재활용</a:t>
              </a:r>
              <a:endParaRPr lang="ko-KR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275856" y="1772816"/>
            <a:ext cx="1440160" cy="1440160"/>
            <a:chOff x="899592" y="1988840"/>
            <a:chExt cx="1440160" cy="1440160"/>
          </a:xfrm>
        </p:grpSpPr>
        <p:sp>
          <p:nvSpPr>
            <p:cNvPr id="11" name="타원 10"/>
            <p:cNvSpPr/>
            <p:nvPr/>
          </p:nvSpPr>
          <p:spPr>
            <a:xfrm>
              <a:off x="899592" y="1988840"/>
              <a:ext cx="1440160" cy="14401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48794" y="2348880"/>
              <a:ext cx="697627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에어</a:t>
              </a:r>
              <a:endParaRPr lang="en-US" altLang="ko-KR" sz="20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튜브</a:t>
              </a:r>
              <a:endParaRPr lang="ko-KR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1619672" y="4581128"/>
            <a:ext cx="1440160" cy="1440160"/>
            <a:chOff x="899592" y="1988840"/>
            <a:chExt cx="1440160" cy="1440160"/>
          </a:xfrm>
        </p:grpSpPr>
        <p:sp>
          <p:nvSpPr>
            <p:cNvPr id="14" name="타원 13"/>
            <p:cNvSpPr/>
            <p:nvPr/>
          </p:nvSpPr>
          <p:spPr>
            <a:xfrm>
              <a:off x="899592" y="1988840"/>
              <a:ext cx="1440160" cy="14401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20554" y="2361074"/>
              <a:ext cx="954108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bg1"/>
                  </a:solidFill>
                  <a:latin typeface="+mj-ea"/>
                  <a:ea typeface="+mj-ea"/>
                </a:rPr>
                <a:t>잉여물</a:t>
              </a:r>
              <a:endParaRPr lang="en-US" altLang="ko-KR" sz="20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나눔</a:t>
              </a:r>
              <a:endParaRPr lang="ko-KR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383382" y="4581128"/>
            <a:ext cx="1440160" cy="1440160"/>
            <a:chOff x="899592" y="1988840"/>
            <a:chExt cx="1440160" cy="1440160"/>
          </a:xfrm>
        </p:grpSpPr>
        <p:sp>
          <p:nvSpPr>
            <p:cNvPr id="17" name="타원 16"/>
            <p:cNvSpPr/>
            <p:nvPr/>
          </p:nvSpPr>
          <p:spPr>
            <a:xfrm>
              <a:off x="899592" y="1988840"/>
              <a:ext cx="1440160" cy="14401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0254" y="2348880"/>
              <a:ext cx="127470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300" dirty="0" smtClean="0">
                  <a:solidFill>
                    <a:schemeClr val="bg1"/>
                  </a:solidFill>
                  <a:latin typeface="+mj-ea"/>
                  <a:ea typeface="+mj-ea"/>
                </a:rPr>
                <a:t>커피찌꺼기</a:t>
              </a:r>
              <a:endParaRPr lang="en-US" altLang="ko-KR" sz="2000" b="1" spc="-3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000" b="1" spc="-300" dirty="0" smtClean="0">
                  <a:solidFill>
                    <a:schemeClr val="bg1"/>
                  </a:solidFill>
                  <a:latin typeface="+mj-ea"/>
                  <a:ea typeface="+mj-ea"/>
                </a:rPr>
                <a:t>버섯재배법</a:t>
              </a:r>
              <a:endParaRPr lang="ko-KR" altLang="en-US" sz="2000" b="1" spc="-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211960" y="3140968"/>
            <a:ext cx="1440160" cy="1440160"/>
            <a:chOff x="899592" y="1988840"/>
            <a:chExt cx="1440160" cy="1440160"/>
          </a:xfrm>
        </p:grpSpPr>
        <p:sp>
          <p:nvSpPr>
            <p:cNvPr id="20" name="타원 19"/>
            <p:cNvSpPr/>
            <p:nvPr/>
          </p:nvSpPr>
          <p:spPr>
            <a:xfrm>
              <a:off x="899592" y="1988840"/>
              <a:ext cx="1440160" cy="14401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5670" y="2276872"/>
              <a:ext cx="1043876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말리</a:t>
              </a:r>
              <a:endParaRPr lang="en-US" altLang="ko-KR" sz="20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금 채광</a:t>
              </a:r>
              <a:endParaRPr lang="ko-KR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547664" y="1772816"/>
            <a:ext cx="1440160" cy="1440160"/>
            <a:chOff x="899592" y="1988840"/>
            <a:chExt cx="1440160" cy="1440160"/>
          </a:xfrm>
        </p:grpSpPr>
        <p:sp>
          <p:nvSpPr>
            <p:cNvPr id="23" name="타원 22"/>
            <p:cNvSpPr/>
            <p:nvPr/>
          </p:nvSpPr>
          <p:spPr>
            <a:xfrm>
              <a:off x="899592" y="1988840"/>
              <a:ext cx="1440160" cy="14401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20556" y="2361074"/>
              <a:ext cx="954107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사회적</a:t>
              </a:r>
              <a:endParaRPr lang="en-US" altLang="ko-KR" sz="20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기업</a:t>
              </a:r>
              <a:endParaRPr lang="ko-KR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139952" y="1422659"/>
            <a:ext cx="4680520" cy="4588746"/>
            <a:chOff x="899592" y="1988840"/>
            <a:chExt cx="1440160" cy="1440160"/>
          </a:xfrm>
        </p:grpSpPr>
        <p:sp>
          <p:nvSpPr>
            <p:cNvPr id="26" name="타원 25"/>
            <p:cNvSpPr/>
            <p:nvPr/>
          </p:nvSpPr>
          <p:spPr>
            <a:xfrm>
              <a:off x="899592" y="1988840"/>
              <a:ext cx="1440160" cy="144016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89036" y="2294908"/>
              <a:ext cx="783616" cy="1835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b="1" dirty="0" smtClean="0">
                  <a:solidFill>
                    <a:srgbClr val="FFFF00"/>
                  </a:solidFill>
                  <a:latin typeface="+mj-ea"/>
                  <a:ea typeface="+mj-ea"/>
                </a:rPr>
                <a:t>말리 금 채광</a:t>
              </a:r>
              <a:endParaRPr lang="en-US" altLang="ko-KR" sz="28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88024" y="3270196"/>
            <a:ext cx="3485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ko-KR" altLang="en-US" b="1" spc="-150" dirty="0" smtClean="0">
                <a:solidFill>
                  <a:schemeClr val="bg1"/>
                </a:solidFill>
              </a:rPr>
              <a:t>말리 아이들의 노동 착취</a:t>
            </a:r>
            <a:endParaRPr lang="en-US" altLang="ko-KR" b="1" spc="-150" dirty="0" smtClean="0">
              <a:solidFill>
                <a:schemeClr val="bg1"/>
              </a:solidFill>
            </a:endParaRPr>
          </a:p>
          <a:p>
            <a:pPr algn="ctr">
              <a:lnSpc>
                <a:spcPts val="2400"/>
              </a:lnSpc>
            </a:pPr>
            <a:endParaRPr lang="en-US" altLang="ko-KR" b="1" spc="-150" dirty="0" smtClean="0">
              <a:solidFill>
                <a:schemeClr val="bg1"/>
              </a:solidFill>
            </a:endParaRPr>
          </a:p>
          <a:p>
            <a:pPr algn="ctr">
              <a:lnSpc>
                <a:spcPts val="2400"/>
              </a:lnSpc>
            </a:pPr>
            <a:r>
              <a:rPr lang="ko-KR" altLang="en-US" b="1" spc="-150" dirty="0" smtClean="0">
                <a:solidFill>
                  <a:schemeClr val="bg1"/>
                </a:solidFill>
              </a:rPr>
              <a:t>금 정제 과정에 수은을 사용하는데</a:t>
            </a:r>
            <a:r>
              <a:rPr lang="en-US" altLang="ko-KR" b="1" spc="-150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lnSpc>
                <a:spcPts val="2400"/>
              </a:lnSpc>
            </a:pPr>
            <a:r>
              <a:rPr lang="ko-KR" altLang="en-US" b="1" spc="-150" dirty="0" smtClean="0">
                <a:solidFill>
                  <a:schemeClr val="bg1"/>
                </a:solidFill>
              </a:rPr>
              <a:t>맨손으로 작업하는 경우가 많아</a:t>
            </a:r>
            <a:endParaRPr lang="en-US" altLang="ko-KR" b="1" spc="-150" dirty="0" smtClean="0">
              <a:solidFill>
                <a:schemeClr val="bg1"/>
              </a:solidFill>
            </a:endParaRPr>
          </a:p>
          <a:p>
            <a:pPr algn="ctr">
              <a:lnSpc>
                <a:spcPts val="2400"/>
              </a:lnSpc>
            </a:pPr>
            <a:r>
              <a:rPr lang="ko-KR" altLang="en-US" b="1" spc="-150" dirty="0" smtClean="0">
                <a:solidFill>
                  <a:schemeClr val="bg1"/>
                </a:solidFill>
              </a:rPr>
              <a:t>수은 중독이 빈번히 발생함</a:t>
            </a:r>
            <a:r>
              <a:rPr lang="en-US" altLang="ko-KR" b="1" spc="-150" dirty="0" smtClean="0">
                <a:solidFill>
                  <a:schemeClr val="bg1"/>
                </a:solidFill>
              </a:rPr>
              <a:t>.</a:t>
            </a:r>
            <a:endParaRPr lang="ko-KR" altLang="en-US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0.03169 L -0.0118 -2.09114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model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403" y="836712"/>
            <a:ext cx="6857194" cy="51845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보완할 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성능이 좋고 가격이 쌀 것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효율문제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수은 냉각</a:t>
            </a:r>
            <a:r>
              <a:rPr lang="en-US" altLang="ko-KR" sz="2000" dirty="0" smtClean="0"/>
              <a:t>/</a:t>
            </a:r>
            <a:r>
              <a:rPr lang="ko-KR" altLang="en-US" sz="2000" dirty="0" err="1" smtClean="0"/>
              <a:t>액화율</a:t>
            </a:r>
            <a:r>
              <a:rPr lang="en-US" altLang="ko-KR" sz="2000" dirty="0" smtClean="0"/>
              <a:t> </a:t>
            </a:r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황의 교체주기 문제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- C</a:t>
            </a:r>
            <a:r>
              <a:rPr lang="ko-KR" altLang="en-US" sz="2000" dirty="0" smtClean="0"/>
              <a:t>에 관찰용 창 내기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제조공정이 어려울 수 있음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가격문제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소재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열전도율이 낮으면서 싼 소재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스테인리스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아크릴 등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숯을 구할 방법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- A</a:t>
            </a:r>
            <a:r>
              <a:rPr lang="ko-KR" altLang="en-US" sz="2000" dirty="0" smtClean="0"/>
              <a:t>를 아크릴로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원가 절감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- C</a:t>
            </a:r>
            <a:r>
              <a:rPr lang="ko-KR" altLang="en-US" sz="2000" dirty="0" smtClean="0"/>
              <a:t>를 토기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깡통으로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원가 절감</a:t>
            </a:r>
            <a:r>
              <a:rPr lang="en-US" altLang="ko-KR" sz="2000" dirty="0" smtClean="0"/>
              <a:t> </a:t>
            </a:r>
          </a:p>
        </p:txBody>
      </p:sp>
      <p:pic>
        <p:nvPicPr>
          <p:cNvPr id="6" name="그림 5" descr="model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3536491" cy="62373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013576" cy="864096"/>
          </a:xfrm>
        </p:spPr>
        <p:txBody>
          <a:bodyPr/>
          <a:lstStyle/>
          <a:p>
            <a:r>
              <a:rPr lang="ko-KR" altLang="en-US" dirty="0" smtClean="0"/>
              <a:t>비즈니스 모델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484785"/>
            <a:ext cx="3682752" cy="35283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제조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현지 제조 공장 설립</a:t>
            </a:r>
            <a:r>
              <a:rPr lang="en-US" altLang="ko-KR" sz="2000" dirty="0" smtClean="0"/>
              <a:t> </a:t>
            </a:r>
          </a:p>
          <a:p>
            <a:pPr>
              <a:buNone/>
            </a:pP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판매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판매 전 </a:t>
            </a:r>
            <a:r>
              <a:rPr lang="en-US" altLang="ko-KR" sz="2000" dirty="0" smtClean="0"/>
              <a:t>NGO</a:t>
            </a:r>
            <a:r>
              <a:rPr lang="ko-KR" altLang="en-US" sz="2000" dirty="0" smtClean="0"/>
              <a:t>를 통한 제품 검증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현지 시장 이용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en-US" altLang="ko-KR" sz="2000" b="1" spc="-300" dirty="0" smtClean="0"/>
              <a:t>C</a:t>
            </a:r>
            <a:r>
              <a:rPr lang="ko-KR" altLang="en-US" sz="2000" spc="-300" dirty="0" smtClean="0"/>
              <a:t>를 기존의 가열 그릇과 </a:t>
            </a:r>
            <a:r>
              <a:rPr lang="ko-KR" altLang="en-US" sz="2000" b="1" spc="-300" dirty="0" smtClean="0"/>
              <a:t>무상교체</a:t>
            </a:r>
            <a:endParaRPr lang="en-US" altLang="ko-KR" sz="2000" b="1" spc="-300" dirty="0" smtClean="0"/>
          </a:p>
          <a:p>
            <a:pPr>
              <a:buNone/>
            </a:pPr>
            <a:endParaRPr lang="en-US" altLang="ko-KR" sz="2400" b="1" dirty="0" smtClean="0">
              <a:solidFill>
                <a:srgbClr val="0070C0"/>
              </a:solidFill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644008" y="1484785"/>
            <a:ext cx="439248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유지 및 보수</a:t>
            </a:r>
            <a:endParaRPr kumimoji="0" lang="en-US" altLang="ko-KR" sz="2400" b="1" i="0" u="none" strike="noStrike" kern="1200" cap="none" spc="-1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ko-KR" altLang="en-US" sz="2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기술개발</a:t>
            </a:r>
            <a:r>
              <a:rPr kumimoji="0" lang="en-US" altLang="ko-KR" sz="2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2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보완</a:t>
            </a:r>
            <a:endParaRPr kumimoji="0" lang="en-US" altLang="ko-KR" sz="2000" b="0" i="0" u="none" strike="noStrike" kern="1200" cap="none" spc="-1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spc="-150" dirty="0" smtClean="0">
                <a:solidFill>
                  <a:srgbClr val="C00000"/>
                </a:solidFill>
              </a:rPr>
              <a:t> - </a:t>
            </a:r>
            <a:r>
              <a:rPr lang="ko-KR" altLang="en-US" sz="2000" spc="-150" dirty="0" smtClean="0">
                <a:solidFill>
                  <a:srgbClr val="C00000"/>
                </a:solidFill>
              </a:rPr>
              <a:t>거점지역에 </a:t>
            </a:r>
            <a:r>
              <a:rPr lang="en-US" altLang="ko-KR" sz="2000" spc="-150" dirty="0" smtClean="0">
                <a:solidFill>
                  <a:srgbClr val="C00000"/>
                </a:solidFill>
              </a:rPr>
              <a:t>A/S </a:t>
            </a:r>
            <a:r>
              <a:rPr lang="ko-KR" altLang="en-US" sz="2000" spc="-150" dirty="0" smtClean="0">
                <a:solidFill>
                  <a:srgbClr val="C00000"/>
                </a:solidFill>
              </a:rPr>
              <a:t>센터 설치</a:t>
            </a:r>
            <a:endParaRPr lang="en-US" altLang="ko-KR" sz="2000" spc="-150" dirty="0" smtClean="0">
              <a:solidFill>
                <a:srgbClr val="C00000"/>
              </a:solidFill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000" spc="-15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교육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sz="2000" dirty="0" smtClean="0">
                <a:solidFill>
                  <a:srgbClr val="C00000"/>
                </a:solidFill>
              </a:rPr>
              <a:t>- </a:t>
            </a:r>
            <a:r>
              <a:rPr lang="ko-KR" altLang="en-US" sz="2000" spc="-300" dirty="0" smtClean="0">
                <a:solidFill>
                  <a:srgbClr val="C00000"/>
                </a:solidFill>
              </a:rPr>
              <a:t>이미 수은 중독 증상이 나타나고 있음</a:t>
            </a:r>
            <a:r>
              <a:rPr lang="en-US" altLang="ko-KR" sz="2000" spc="-300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C00000"/>
                </a:solidFill>
              </a:rPr>
              <a:t> - </a:t>
            </a:r>
            <a:r>
              <a:rPr lang="ko-KR" altLang="en-US" sz="2000" dirty="0" smtClean="0">
                <a:solidFill>
                  <a:srgbClr val="C00000"/>
                </a:solidFill>
              </a:rPr>
              <a:t>호흡기 수은 중독의 심각성 강조</a:t>
            </a:r>
            <a:r>
              <a:rPr lang="en-US" altLang="ko-KR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C00000"/>
                </a:solidFill>
              </a:rPr>
              <a:t> - </a:t>
            </a:r>
            <a:r>
              <a:rPr lang="ko-KR" altLang="en-US" sz="2000" dirty="0" smtClean="0">
                <a:solidFill>
                  <a:srgbClr val="C00000"/>
                </a:solidFill>
              </a:rPr>
              <a:t>가계에 경제적인 도움이 됨</a:t>
            </a:r>
            <a:r>
              <a:rPr lang="en-US" altLang="ko-KR" sz="2000" dirty="0" smtClean="0">
                <a:solidFill>
                  <a:srgbClr val="C00000"/>
                </a:solidFill>
              </a:rPr>
              <a:t>. </a:t>
            </a:r>
            <a:r>
              <a:rPr lang="ko-KR" altLang="en-US" sz="2000" spc="-150" dirty="0" smtClean="0">
                <a:solidFill>
                  <a:srgbClr val="C00000"/>
                </a:solidFill>
              </a:rPr>
              <a:t> </a:t>
            </a:r>
            <a:r>
              <a:rPr kumimoji="0" lang="en-US" altLang="ko-KR" sz="2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230425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altLang="ko-KR" sz="4800" b="1" cap="all" spc="0" dirty="0" smtClean="0">
                <a:ln w="0">
                  <a:noFill/>
                </a:ln>
                <a:solidFill>
                  <a:srgbClr val="FF9900"/>
                </a:solidFill>
                <a:effectLst/>
              </a:rPr>
              <a:t>Q &amp; A</a:t>
            </a:r>
            <a:endParaRPr lang="ko-KR" altLang="en-US" sz="4800" b="1" cap="all" spc="0" dirty="0">
              <a:ln w="0">
                <a:noFill/>
              </a:ln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en-US" altLang="ko-KR" sz="4000" b="1" cap="all" spc="0" dirty="0" smtClean="0">
              <a:ln w="0">
                <a:noFill/>
              </a:ln>
              <a:solidFill>
                <a:srgbClr val="FF9900"/>
              </a:solidFill>
              <a:effectLst/>
            </a:endParaRPr>
          </a:p>
          <a:p>
            <a:pPr algn="ctr">
              <a:buNone/>
            </a:pPr>
            <a:endParaRPr lang="en-US" altLang="ko-KR" sz="4000" b="1" cap="all" spc="0" dirty="0" smtClean="0">
              <a:ln w="0">
                <a:noFill/>
              </a:ln>
              <a:solidFill>
                <a:srgbClr val="FF9900"/>
              </a:solidFill>
              <a:effectLst/>
            </a:endParaRPr>
          </a:p>
          <a:p>
            <a:pPr algn="ctr">
              <a:buNone/>
            </a:pPr>
            <a:r>
              <a:rPr lang="ko-KR" altLang="en-US" sz="4000" b="1" cap="all" spc="0" dirty="0" smtClean="0">
                <a:ln w="0">
                  <a:noFill/>
                </a:ln>
                <a:solidFill>
                  <a:srgbClr val="FF9900"/>
                </a:solidFill>
                <a:effectLst/>
              </a:rPr>
              <a:t>감사합니다</a:t>
            </a:r>
            <a:endParaRPr lang="ko-KR" altLang="en-US" sz="4000" b="1" cap="all" spc="0" dirty="0">
              <a:ln w="0">
                <a:noFill/>
              </a:ln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문제인식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수은 중독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91138"/>
            <a:ext cx="4834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금과 수은을 섞을 때 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000" dirty="0" smtClean="0"/>
              <a:t>  - </a:t>
            </a:r>
            <a:r>
              <a:rPr lang="ko-KR" altLang="en-US" sz="2000" dirty="0" smtClean="0"/>
              <a:t>수은을 맨손으로 만지게 됨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  - </a:t>
            </a:r>
            <a:r>
              <a:rPr lang="ko-KR" altLang="en-US" sz="2000" dirty="0" smtClean="0"/>
              <a:t>상처가 났을 경우 몸으로 직접 흡수됨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태울 때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수은 증발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무색 무취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위기의식 없음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입자가 작기 때문에 중독률이 극심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작업환경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000" dirty="0" smtClean="0"/>
              <a:t> - </a:t>
            </a:r>
            <a:r>
              <a:rPr lang="ko-KR" altLang="en-US" sz="2000" dirty="0" smtClean="0"/>
              <a:t>소규모 작업은 집 안에서 이루어짐</a:t>
            </a:r>
            <a:r>
              <a:rPr lang="en-US" altLang="ko-KR" sz="2000" dirty="0" smtClean="0"/>
              <a:t>. </a:t>
            </a:r>
          </a:p>
          <a:p>
            <a:pPr>
              <a:buNone/>
            </a:pPr>
            <a:r>
              <a:rPr lang="en-US" altLang="ko-KR" sz="2000" dirty="0" smtClean="0"/>
              <a:t> -&gt; </a:t>
            </a:r>
            <a:r>
              <a:rPr lang="ko-KR" altLang="en-US" sz="2000" dirty="0" smtClean="0"/>
              <a:t>아이들에게 악영향</a:t>
            </a:r>
            <a:r>
              <a:rPr lang="en-US" altLang="ko-KR" sz="2000" dirty="0" smtClean="0"/>
              <a:t>.</a:t>
            </a:r>
          </a:p>
        </p:txBody>
      </p:sp>
      <p:pic>
        <p:nvPicPr>
          <p:cNvPr id="5" name="그림 4" descr="38a41c34bcf01278614fa2a48d502e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847504"/>
            <a:ext cx="6048276" cy="453382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아말감 법을 이용한 금 채취</a:t>
            </a:r>
            <a:endParaRPr lang="ko-KR" altLang="en-US" dirty="0"/>
          </a:p>
        </p:txBody>
      </p:sp>
      <p:pic>
        <p:nvPicPr>
          <p:cNvPr id="8" name="그림 7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00" y="1403176"/>
            <a:ext cx="6731000" cy="5029200"/>
          </a:xfrm>
          <a:prstGeom prst="rect">
            <a:avLst/>
          </a:prstGeom>
        </p:spPr>
      </p:pic>
      <p:pic>
        <p:nvPicPr>
          <p:cNvPr id="10" name="그림 9" descr="g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050" y="1403176"/>
            <a:ext cx="7073900" cy="5029200"/>
          </a:xfrm>
          <a:prstGeom prst="rect">
            <a:avLst/>
          </a:prstGeom>
        </p:spPr>
      </p:pic>
      <p:pic>
        <p:nvPicPr>
          <p:cNvPr id="9" name="그림 8" descr="5y424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4600" y="1022176"/>
            <a:ext cx="6654800" cy="5791200"/>
          </a:xfrm>
          <a:prstGeom prst="rect">
            <a:avLst/>
          </a:prstGeom>
        </p:spPr>
      </p:pic>
      <p:pic>
        <p:nvPicPr>
          <p:cNvPr id="11" name="그림 10" descr="wr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150" y="1409526"/>
            <a:ext cx="7251700" cy="5016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수은 중독을 해결할 수 있는 방법은 없을까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ko-KR" altLang="en-US" sz="2000" b="1" dirty="0" smtClean="0"/>
              <a:t>금 채취에 수은을 사용하는 나라는 이미 너무 많기 때문에 수은을 사용하지 못하게 하는 것은 쉽지 않다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b="1" dirty="0" smtClean="0"/>
              <a:t>몸에 닿는 수은을 최소화하는 방법 찾아보기</a:t>
            </a:r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수은 증기 중 수은 함량을 최소화하기</a:t>
            </a:r>
            <a:endParaRPr lang="en-US" altLang="ko-KR" sz="1600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수은 사용 지도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10620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b="1" spc="0" dirty="0" smtClean="0"/>
              <a:t>www.mercurywatch.org</a:t>
            </a:r>
          </a:p>
        </p:txBody>
      </p:sp>
      <p:pic>
        <p:nvPicPr>
          <p:cNvPr id="4" name="그림 3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589" y="1494076"/>
            <a:ext cx="8360150" cy="4608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각국 </a:t>
            </a:r>
            <a:r>
              <a:rPr lang="en-US" altLang="ko-KR" b="1" dirty="0" smtClean="0">
                <a:solidFill>
                  <a:srgbClr val="C00000"/>
                </a:solidFill>
                <a:latin typeface="+mj-ea"/>
                <a:ea typeface="+mj-ea"/>
              </a:rPr>
              <a:t>GDP </a:t>
            </a:r>
            <a:r>
              <a:rPr lang="ko-KR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대비 수은 사용량 </a:t>
            </a:r>
            <a:endParaRPr lang="ko-KR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0932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  <a:latin typeface="+mj-ea"/>
                <a:ea typeface="+mj-ea"/>
              </a:rPr>
              <a:t>붉은 색에 가까울 수록 수은 사용량이 많음</a:t>
            </a:r>
            <a:r>
              <a:rPr lang="en-US" altLang="ko-KR" b="1" dirty="0" smtClean="0">
                <a:solidFill>
                  <a:srgbClr val="C00000"/>
                </a:solidFill>
                <a:latin typeface="+mj-ea"/>
                <a:ea typeface="+mj-ea"/>
              </a:rPr>
              <a:t>.</a:t>
            </a:r>
            <a:endParaRPr lang="ko-KR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기존의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600201"/>
            <a:ext cx="1944216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b="1" dirty="0" smtClean="0">
                <a:solidFill>
                  <a:srgbClr val="0070C0"/>
                </a:solidFill>
              </a:rPr>
              <a:t>판 수은 포집기</a:t>
            </a:r>
            <a:endParaRPr lang="en-US" altLang="ko-KR" sz="2000" b="1" dirty="0" smtClean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11560" y="2420888"/>
            <a:ext cx="19442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레톨트</a:t>
            </a:r>
            <a:r>
              <a:rPr kumimoji="0" lang="ko-KR" altLang="en-US" sz="2000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형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11560" y="3202124"/>
            <a:ext cx="19442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박스 </a:t>
            </a:r>
            <a:r>
              <a:rPr kumimoji="0" lang="ko-KR" altLang="en-US" sz="2000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형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11560" y="3983359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ISMS –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토양 내 수은 </a:t>
            </a:r>
            <a:r>
              <a:rPr lang="ko-KR" altLang="en-US" sz="2000" spc="-15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채집기</a:t>
            </a:r>
            <a:r>
              <a:rPr lang="en-US" altLang="ko-KR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3096343" cy="21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3789040"/>
            <a:ext cx="3085354" cy="17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8386" y="1700808"/>
            <a:ext cx="249975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기존의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600201"/>
            <a:ext cx="1944216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판 수은 포집기</a:t>
            </a:r>
            <a:endParaRPr lang="en-US" altLang="ko-KR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11560" y="2420888"/>
            <a:ext cx="19442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레톨트</a:t>
            </a:r>
            <a:r>
              <a:rPr kumimoji="0" lang="ko-KR" altLang="en-US" sz="2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형</a:t>
            </a:r>
            <a:endParaRPr kumimoji="0" lang="en-US" altLang="ko-KR" sz="1800" b="1" i="0" u="none" strike="noStrike" kern="1200" cap="none" spc="-1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11560" y="3202124"/>
            <a:ext cx="19442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박스 </a:t>
            </a:r>
            <a:r>
              <a:rPr kumimoji="0" lang="ko-KR" altLang="en-US" sz="2000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형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11560" y="3983359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ISMS –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토양 내 수은 </a:t>
            </a:r>
            <a:r>
              <a:rPr lang="ko-KR" altLang="en-US" sz="2000" spc="-15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채집기</a:t>
            </a:r>
            <a:r>
              <a:rPr lang="en-US" altLang="ko-KR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그림 10" descr="retort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628800"/>
            <a:ext cx="5208250" cy="4320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기존의 솔루션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600201"/>
            <a:ext cx="1944216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판 수은 포집기</a:t>
            </a:r>
            <a:endParaRPr lang="en-US" altLang="ko-KR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11560" y="2420888"/>
            <a:ext cx="19442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000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레톨트</a:t>
            </a:r>
            <a:r>
              <a:rPr kumimoji="0" lang="ko-KR" altLang="en-US" sz="2000" i="0" u="none" strike="noStrike" kern="1200" cap="none" spc="-15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형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11560" y="3202124"/>
            <a:ext cx="19442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b="1" spc="-150" dirty="0" smtClean="0">
                <a:solidFill>
                  <a:srgbClr val="0070C0"/>
                </a:solidFill>
              </a:rPr>
              <a:t>박스 </a:t>
            </a:r>
            <a:r>
              <a:rPr kumimoji="0" lang="ko-KR" altLang="en-US" sz="2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형</a:t>
            </a:r>
            <a:endParaRPr kumimoji="0" lang="en-US" altLang="ko-KR" sz="1800" b="1" i="0" u="none" strike="noStrike" kern="1200" cap="none" spc="-1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11560" y="3983359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ISMS –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토양 내 수은 </a:t>
            </a:r>
            <a:r>
              <a:rPr lang="ko-KR" altLang="en-US" sz="2000" spc="-15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채집기</a:t>
            </a:r>
            <a:r>
              <a:rPr lang="en-US" altLang="ko-KR" sz="20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kumimoji="0" lang="en-US" altLang="ko-KR" sz="1800" i="0" u="none" strike="noStrike" kern="1200" cap="none" spc="-15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그림 9" descr="IMG_2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56992"/>
            <a:ext cx="4248472" cy="3266054"/>
          </a:xfrm>
          <a:prstGeom prst="rect">
            <a:avLst/>
          </a:prstGeom>
        </p:spPr>
      </p:pic>
      <p:pic>
        <p:nvPicPr>
          <p:cNvPr id="12" name="그림 11" descr="IMG_2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1" y="188640"/>
            <a:ext cx="4248472" cy="32508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450</Words>
  <Application>Microsoft Office PowerPoint</Application>
  <PresentationFormat>화면 슬라이드 쇼(4:3)</PresentationFormat>
  <Paragraphs>135</Paragraphs>
  <Slides>24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Mercury free mining</vt:lpstr>
      <vt:lpstr>브레인 스토밍</vt:lpstr>
      <vt:lpstr>문제인식 – 수은 중독</vt:lpstr>
      <vt:lpstr>아말감 법을 이용한 금 채취</vt:lpstr>
      <vt:lpstr>수은 중독을 해결할 수 있는 방법은 없을까?</vt:lpstr>
      <vt:lpstr>수은 사용 지도</vt:lpstr>
      <vt:lpstr>기존의 솔루션</vt:lpstr>
      <vt:lpstr>기존의 솔루션</vt:lpstr>
      <vt:lpstr>기존의 솔루션</vt:lpstr>
      <vt:lpstr>기존의 솔루션</vt:lpstr>
      <vt:lpstr>우리가 할 일은?</vt:lpstr>
      <vt:lpstr>중간발표</vt:lpstr>
      <vt:lpstr>PROTOTYPE - 물을 이용한 냉각 수은 채집장치</vt:lpstr>
      <vt:lpstr>슬라이드 14</vt:lpstr>
      <vt:lpstr>MERCURY CONE - 수은의 끓는점을 이용한 냉각 채집장치</vt:lpstr>
      <vt:lpstr>슬라이드 16</vt:lpstr>
      <vt:lpstr>슬라이드 17</vt:lpstr>
      <vt:lpstr>슬라이드 18</vt:lpstr>
      <vt:lpstr>슬라이드 19</vt:lpstr>
      <vt:lpstr>슬라이드 20</vt:lpstr>
      <vt:lpstr>문제점, 보완할 점</vt:lpstr>
      <vt:lpstr>비즈니스 모델</vt:lpstr>
      <vt:lpstr>슬라이드 23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Noh Sung-il</dc:creator>
  <cp:lastModifiedBy>Noh Sung-il</cp:lastModifiedBy>
  <cp:revision>51</cp:revision>
  <dcterms:created xsi:type="dcterms:W3CDTF">2012-03-30T10:59:29Z</dcterms:created>
  <dcterms:modified xsi:type="dcterms:W3CDTF">2012-04-14T03:50:33Z</dcterms:modified>
</cp:coreProperties>
</file>